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2" r:id="rId8"/>
    <p:sldId id="273" r:id="rId9"/>
    <p:sldId id="263" r:id="rId10"/>
    <p:sldId id="264" r:id="rId11"/>
    <p:sldId id="265" r:id="rId12"/>
    <p:sldId id="266" r:id="rId13"/>
    <p:sldId id="267" r:id="rId14"/>
    <p:sldId id="268" r:id="rId15"/>
    <p:sldId id="270" r:id="rId16"/>
  </p:sldIdLst>
  <p:sldSz cx="12192000" cy="6858000"/>
  <p:notesSz cx="6858000" cy="9144000"/>
  <p:defaultTextStyle>
    <a:defPPr>
      <a:defRPr lang="en-T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kapak silpapinun" initials="ps" lastIdx="3" clrIdx="0">
    <p:extLst>
      <p:ext uri="{19B8F6BF-5375-455C-9EA6-DF929625EA0E}">
        <p15:presenceInfo xmlns:p15="http://schemas.microsoft.com/office/powerpoint/2012/main" userId="7e5fc78c4861ef7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84" autoAdjust="0"/>
    <p:restoredTop sz="94660"/>
  </p:normalViewPr>
  <p:slideViewPr>
    <p:cSldViewPr snapToGrid="0">
      <p:cViewPr varScale="1">
        <p:scale>
          <a:sx n="91" d="100"/>
          <a:sy n="91" d="100"/>
        </p:scale>
        <p:origin x="22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9-07T09:21:14.786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9-07T09:21:14.786" idx="2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9-07T09:21:14.786" idx="3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4D8C2-6460-0148-B171-C3EF19FF20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B14449-CB1E-4B40-88CC-728A46D7AF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7CC87-30A7-8647-9925-E80FB5DE3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759A5-D257-FF4A-B89B-D2E10DA72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222C3-340D-7440-A9ED-ADC38C87D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545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2ECC-D954-794D-BDF8-C314CE9EF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01460C-845A-614A-9649-19BCB2EEC2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4B2F5-38E0-FB43-84DE-28ED275AA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3AFD46-ADD8-BB48-8B4F-8E46625D3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41316-F0FD-8C48-9686-4E43830B8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09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F2E68B-4D33-1F44-8140-32AD04EDFD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BD1552-FCFA-6B49-8951-6087AC804A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BA041-E927-7D43-9F55-12E884BEE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5CEA2-73A6-264E-95B5-72EDE3166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162E1-3403-9D47-9E02-B100E1AB0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632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071A3-341B-834B-B947-A5ED0B798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D90B5-F0A8-6D48-9D13-E9DD1815C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B1E18-D3BE-B24C-947C-B40C68336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B33DD-178F-9345-8A56-D5F30BC16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2D712-9487-C947-AE74-737BC422C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8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DA53C-91EA-494A-937A-98B29E469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9AFB2-4A50-7E44-9267-564D00A57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520A8-2B7E-384D-A962-2F842DC1F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9E8BB6-4015-484B-9D24-C39AC5438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D2B4F-9144-C848-9551-24CB5D9EA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732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5BB0-1DD8-F247-A35B-4233E6AD7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C28D6-AE4E-CD40-BAF3-97C7C28598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26D0D8-22DD-5346-8377-7E61DC05E8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C4720-656D-3F4D-AE58-6327529AE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93B6F-B769-CC4E-AF78-5043D846C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B99E3C-B2D1-794C-A3E7-9F6D0EF7E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96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A8EDE-2436-1F40-903F-09B405206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B575E-F885-A44C-97D3-488FE1CCD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DC052-5D59-F642-925F-B77031420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8DB722-26C2-8E47-9807-E4F51FBF06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32CC80-B4BB-B244-8FA3-21DCECCF4E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CD8E06-BEE5-AC44-AED8-94127553C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1245D9-366E-3C48-9717-8E3887224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C1AC35-53CF-C149-847F-1280FF34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16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B5F1B-A23C-C847-A422-FE871BB32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BCD34C-744C-0B4E-BDBF-ED688734B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446C2A-B707-6044-BE4F-4976A06C0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82495E-1C4C-104A-899C-59118E234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75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1980E9-70EB-1A4D-AACC-8C9E87A53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A7338D-1BF2-D348-926C-09B0EE7FB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2CFB91-3951-6744-8294-4F76044C3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78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06C22-0D47-7D47-B0A2-B78E0B2CC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3E8E3-18D3-1A4B-91F0-287013C23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73D5B5-C991-ED4A-BD04-6A0CF0F6B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61980F-B6CC-B040-9BAA-A3DE4C5CC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F23441-6B26-3649-8A90-47CD6FBBC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9ED119-48E8-4143-90FD-2F46224DF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1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4D245-21F1-934A-A15D-4D5092ABC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2D5756-C865-F442-89EB-54BDEA0765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3EEFAB-E270-BB46-A832-C82D920C9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87816D-45C5-A547-B61C-3B03FDD72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0837F2-1294-0545-8455-AAC02467B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0B672-B4CD-A745-9BA0-F03939052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38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A72370-407E-C64E-99AD-AA9BD462B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C0F098-078D-8D4D-B66B-9C350D5BE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80107-7152-3D47-BD73-11DB2C7068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A7121-A23B-4031-824E-4323AB7523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55BCC-D569-5247-9E7B-10A0349EAD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A9ECC-AF67-4B48-9BEE-C6DBEB51A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BBB84-7084-4823-89F6-61F119500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183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comments" Target="../comments/commen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5F795-7D92-4221-8722-CDC2041CF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706" y="2058986"/>
            <a:ext cx="7938935" cy="1354217"/>
          </a:xfrm>
        </p:spPr>
        <p:txBody>
          <a:bodyPr>
            <a:normAutofit/>
          </a:bodyPr>
          <a:lstStyle/>
          <a:p>
            <a:r>
              <a:rPr lang="en-US" sz="72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Three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Video Drone">
                <a:extLst>
                  <a:ext uri="{FF2B5EF4-FFF2-40B4-BE49-F238E27FC236}">
                    <a16:creationId xmlns:a16="http://schemas.microsoft.com/office/drawing/2014/main" id="{2C80CCBD-4E0A-4129-A946-6F9B07CD5F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85355993"/>
                  </p:ext>
                </p:extLst>
              </p:nvPr>
            </p:nvGraphicFramePr>
            <p:xfrm>
              <a:off x="8461770" y="1841121"/>
              <a:ext cx="2392914" cy="172126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92914" cy="1721269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8657635" ay="565411" az="1039731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1214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Video Drone">
                <a:extLst>
                  <a:ext uri="{FF2B5EF4-FFF2-40B4-BE49-F238E27FC236}">
                    <a16:creationId xmlns:a16="http://schemas.microsoft.com/office/drawing/2014/main" id="{2C80CCBD-4E0A-4129-A946-6F9B07CD5F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61770" y="1841121"/>
                <a:ext cx="2392914" cy="1721269"/>
              </a:xfrm>
              <a:prstGeom prst="rect">
                <a:avLst/>
              </a:prstGeom>
            </p:spPr>
          </p:pic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52377B7A-E22B-394E-9437-36A5B9D81B6F}"/>
              </a:ext>
            </a:extLst>
          </p:cNvPr>
          <p:cNvGrpSpPr/>
          <p:nvPr/>
        </p:nvGrpSpPr>
        <p:grpSpPr>
          <a:xfrm>
            <a:off x="1749411" y="4854739"/>
            <a:ext cx="8693175" cy="1293263"/>
            <a:chOff x="1501664" y="4868807"/>
            <a:chExt cx="8693175" cy="129326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0484413-BD95-A847-98C7-94A08A9BDDD0}"/>
                </a:ext>
              </a:extLst>
            </p:cNvPr>
            <p:cNvSpPr txBox="1"/>
            <p:nvPr/>
          </p:nvSpPr>
          <p:spPr>
            <a:xfrm>
              <a:off x="6698950" y="5054074"/>
              <a:ext cx="3495889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Advisor </a:t>
              </a:r>
            </a:p>
            <a:p>
              <a:r>
                <a:rPr lang="en-US" sz="2400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    </a:t>
              </a:r>
              <a:r>
                <a:rPr lang="en-US" dirty="0" err="1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Aj.Thanacha</a:t>
              </a:r>
              <a:r>
                <a:rPr lang="en-US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 </a:t>
              </a:r>
              <a:r>
                <a:rPr lang="en-US" dirty="0" err="1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Choopojcharoen</a:t>
              </a:r>
              <a:r>
                <a:rPr lang="th-TH" b="1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	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04C1401-E685-A848-A923-F7C0124A099D}"/>
                </a:ext>
              </a:extLst>
            </p:cNvPr>
            <p:cNvSpPr txBox="1"/>
            <p:nvPr/>
          </p:nvSpPr>
          <p:spPr>
            <a:xfrm>
              <a:off x="1501664" y="4868807"/>
              <a:ext cx="4594335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Member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Tanach </a:t>
              </a:r>
              <a:r>
                <a:rPr lang="en-US" sz="1600" dirty="0" err="1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Chinbutarnont</a:t>
              </a:r>
              <a:r>
                <a:rPr lang="en-US" sz="1600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 	ID 62340500026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 err="1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Pakapak</a:t>
              </a:r>
              <a:r>
                <a:rPr lang="en-US" sz="1600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 </a:t>
              </a:r>
              <a:r>
                <a:rPr lang="en-US" sz="1600" dirty="0" err="1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Silpapinun</a:t>
              </a:r>
              <a:r>
                <a:rPr lang="en-US" sz="1600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 	ID 62340500042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latin typeface="SUKHUMVITSET-TEXT" panose="02000506000000020004" pitchFamily="2" charset="-34"/>
                  <a:cs typeface="SUKHUMVITSET-TEXT" panose="02000506000000020004" pitchFamily="2" charset="-34"/>
                </a:rPr>
                <a:t>Nattasit Phaisalrittiwong 	ID 60340500063 </a:t>
              </a:r>
            </a:p>
          </p:txBody>
        </p: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4913A5-0AF5-1C41-A516-9DD8F273AEF1}"/>
              </a:ext>
            </a:extLst>
          </p:cNvPr>
          <p:cNvCxnSpPr/>
          <p:nvPr/>
        </p:nvCxnSpPr>
        <p:spPr>
          <a:xfrm>
            <a:off x="686972" y="4501662"/>
            <a:ext cx="1081805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014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A0D1748-10FA-4F44-A7DA-72B01360CDEF}"/>
              </a:ext>
            </a:extLst>
          </p:cNvPr>
          <p:cNvSpPr txBox="1"/>
          <p:nvPr/>
        </p:nvSpPr>
        <p:spPr>
          <a:xfrm>
            <a:off x="1358283" y="2121763"/>
            <a:ext cx="9623395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Estimation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ประกอบไปด้วย 2 ส่วนหลัก คือ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sensor model </a:t>
            </a:r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state estimation</a:t>
            </a:r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>
              <a:lnSpc>
                <a:spcPct val="150000"/>
              </a:lnSpc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เนื่องด้วย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ของระบบจะติดตั้ง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sensor 2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ตัวคือ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6-axis IMU sensor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และ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Range sensor</a:t>
            </a:r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IMU sensor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จะประกอบด้วย  3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-axis gyroscope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และ 3-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axis accelerometer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ใช้สำหรับ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orientation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และ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translation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Range sensor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ใช้วัดความสูงที่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เคลื่อนที่ขึ้น</a:t>
            </a:r>
          </a:p>
          <a:p>
            <a:pPr>
              <a:lnSpc>
                <a:spcPct val="150000"/>
              </a:lnSpc>
            </a:pPr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412CAD-36D4-F641-AE9A-EDE53B46E784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6886689-8BE1-BB46-B612-9A6E1CD57A20}"/>
              </a:ext>
            </a:extLst>
          </p:cNvPr>
          <p:cNvSpPr txBox="1"/>
          <p:nvPr/>
        </p:nvSpPr>
        <p:spPr>
          <a:xfrm>
            <a:off x="1091954" y="816157"/>
            <a:ext cx="1384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3.3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DD39C2-FFF2-B748-A723-C3320B18406D}"/>
              </a:ext>
            </a:extLst>
          </p:cNvPr>
          <p:cNvSpPr txBox="1"/>
          <p:nvPr/>
        </p:nvSpPr>
        <p:spPr>
          <a:xfrm>
            <a:off x="2112886" y="1133988"/>
            <a:ext cx="3737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1168" lvl="1" indent="0">
              <a:buNone/>
            </a:pPr>
            <a:r>
              <a:rPr lang="en-US" sz="2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Estimation</a:t>
            </a:r>
            <a:endParaRPr lang="th-TH" sz="2800" b="1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8291533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E1FE2E0-105D-433B-BA9E-9AC9FB91DE24}"/>
              </a:ext>
            </a:extLst>
          </p:cNvPr>
          <p:cNvSpPr/>
          <p:nvPr/>
        </p:nvSpPr>
        <p:spPr>
          <a:xfrm>
            <a:off x="1217720" y="1589102"/>
            <a:ext cx="10164932" cy="3373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BE4C6E-9347-4144-AE3C-EC67A00DD9C1}"/>
              </a:ext>
            </a:extLst>
          </p:cNvPr>
          <p:cNvSpPr txBox="1"/>
          <p:nvPr/>
        </p:nvSpPr>
        <p:spPr>
          <a:xfrm>
            <a:off x="1083815" y="2099637"/>
            <a:ext cx="10024369" cy="102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h-TH" sz="24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หากสร้าง </a:t>
            </a:r>
            <a:r>
              <a:rPr lang="en-US" sz="24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</a:t>
            </a:r>
            <a:r>
              <a:rPr lang="th-TH" sz="24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ในระบบทางกายภาพจริง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และติดตั้ง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sensors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ที่กล่าวมา จะทำให้เกิด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noise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ขึ้นมาก ใน</a:t>
            </a:r>
            <a:r>
              <a:rPr lang="th-TH" dirty="0" err="1">
                <a:latin typeface="SUKHUMVITSET-TEXT" panose="02000506000000020004" pitchFamily="2" charset="-34"/>
                <a:cs typeface="SUKHUMVITSET-TEXT" panose="02000506000000020004" pitchFamily="2" charset="-34"/>
              </a:rPr>
              <a:t>การทำ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state estimation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จึงเลือกใช้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Kalman Filter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เพราะมีความสามารถในการจัดการกำ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noise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ได้ดี</a:t>
            </a:r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7A5EEC-1540-4D0F-B76C-77F85AF6D151}"/>
              </a:ext>
            </a:extLst>
          </p:cNvPr>
          <p:cNvSpPr txBox="1"/>
          <p:nvPr/>
        </p:nvSpPr>
        <p:spPr>
          <a:xfrm>
            <a:off x="1083816" y="3834881"/>
            <a:ext cx="8875451" cy="19750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รายวิชาที่นำมาประยุกต์ใช้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92D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FRA233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(Control Engineering for Robotics)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ใช้ความรู้เรื่อง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state estimation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92D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FRA333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(Kinematics for Robotics System)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ใช้ความรู้เรื่องพิกัดเฟรม และ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rotation matrix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>
              <a:lnSpc>
                <a:spcPct val="150000"/>
              </a:lnSpc>
            </a:pPr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41259685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4E30CE8-1922-40A6-9B39-E33D07EBEEE2}"/>
              </a:ext>
            </a:extLst>
          </p:cNvPr>
          <p:cNvSpPr txBox="1"/>
          <p:nvPr/>
        </p:nvSpPr>
        <p:spPr>
          <a:xfrm>
            <a:off x="1255916" y="2077764"/>
            <a:ext cx="9428632" cy="270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มีการ</a:t>
            </a:r>
            <a:r>
              <a:rPr lang="th-TH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เพิ่ม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noise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จาก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sensor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เพื่อเป็นการทดสอบ </a:t>
            </a:r>
            <a:r>
              <a:rPr lang="en-US" sz="2000" dirty="0">
                <a:solidFill>
                  <a:srgbClr val="00B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Kalman Filter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มีการ</a:t>
            </a:r>
            <a:r>
              <a:rPr lang="th-TH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เพิ่ม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 air resistance</a:t>
            </a:r>
            <a:r>
              <a:rPr lang="th-TH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     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เพื่อเป็นการทดสอบ </a:t>
            </a:r>
            <a:r>
              <a:rPr lang="en-US" sz="2000" dirty="0">
                <a:solidFill>
                  <a:srgbClr val="00B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PID Control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visualized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โดย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plot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ผลที่ได้ผ่านโปรแกรม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MATLAB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DBE8017-40E4-344D-9897-4DEEC22CDEFF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AC2A15C-120E-9743-A1D0-8268427A2977}"/>
              </a:ext>
            </a:extLst>
          </p:cNvPr>
          <p:cNvSpPr txBox="1"/>
          <p:nvPr/>
        </p:nvSpPr>
        <p:spPr>
          <a:xfrm>
            <a:off x="819706" y="745724"/>
            <a:ext cx="9548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4. </a:t>
            </a:r>
            <a:r>
              <a:rPr lang="en-US" sz="48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Testing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888339181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7F3FE8-CA9D-4542-BEAC-AD04A17B7AD2}"/>
              </a:ext>
            </a:extLst>
          </p:cNvPr>
          <p:cNvSpPr/>
          <p:nvPr/>
        </p:nvSpPr>
        <p:spPr>
          <a:xfrm>
            <a:off x="1217720" y="1589102"/>
            <a:ext cx="10164932" cy="3373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9E24D7-EEF0-4493-8359-A34E6A30E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052" y="1601590"/>
            <a:ext cx="6102208" cy="462586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F566C6D-58B2-4640-BC52-362CB15AEF81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1743076-AEAA-614F-A0BF-F66C120607C2}"/>
              </a:ext>
            </a:extLst>
          </p:cNvPr>
          <p:cNvSpPr txBox="1"/>
          <p:nvPr/>
        </p:nvSpPr>
        <p:spPr>
          <a:xfrm>
            <a:off x="819706" y="745724"/>
            <a:ext cx="9548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5. </a:t>
            </a:r>
            <a:r>
              <a:rPr lang="th-TH" sz="48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แผนการดำเนินงาน</a:t>
            </a:r>
            <a:endParaRPr lang="en-US" sz="48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792184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AA7AEDB-9D29-44D2-8A7F-5CD3AEDA72A5}"/>
              </a:ext>
            </a:extLst>
          </p:cNvPr>
          <p:cNvSpPr txBox="1"/>
          <p:nvPr/>
        </p:nvSpPr>
        <p:spPr>
          <a:xfrm>
            <a:off x="1532285" y="1944274"/>
            <a:ext cx="9018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หากสามารถ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ดำเนินงานได้ตามแผนที่กำหนดและลุล่วงได้ดี อาจมีการพัฒนาระบบเพิ่มเติมดังนี้ </a:t>
            </a:r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CEA143-7C3D-4AE6-97FA-6DADFFE97E81}"/>
              </a:ext>
            </a:extLst>
          </p:cNvPr>
          <p:cNvSpPr txBox="1"/>
          <p:nvPr/>
        </p:nvSpPr>
        <p:spPr>
          <a:xfrm>
            <a:off x="1651247" y="2796466"/>
            <a:ext cx="5726097" cy="1685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พัฒนาการ</a:t>
            </a:r>
            <a:r>
              <a:rPr lang="th-TH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visualization </a:t>
            </a:r>
            <a:endParaRPr lang="th-TH" dirty="0">
              <a:solidFill>
                <a:schemeClr val="accent1">
                  <a:lumMod val="75000"/>
                </a:schemeClr>
              </a:solidFill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h-TH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เพิ่ม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sensor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ในระบบ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(optimal sensor)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การจำลอง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ใน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virtual world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58D4CC9-C2BC-1A4E-B3CB-119ED98D70F5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5850A0D-39B9-1243-BA4D-DD3E91EA62D7}"/>
              </a:ext>
            </a:extLst>
          </p:cNvPr>
          <p:cNvSpPr txBox="1"/>
          <p:nvPr/>
        </p:nvSpPr>
        <p:spPr>
          <a:xfrm>
            <a:off x="819706" y="745724"/>
            <a:ext cx="95481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6. Further Development</a:t>
            </a:r>
            <a:endParaRPr lang="en-US" sz="48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787631731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7977625-8CA0-49C9-B9CF-ED09C431FEE0}"/>
              </a:ext>
            </a:extLst>
          </p:cNvPr>
          <p:cNvSpPr/>
          <p:nvPr/>
        </p:nvSpPr>
        <p:spPr>
          <a:xfrm>
            <a:off x="1013534" y="1571347"/>
            <a:ext cx="10164932" cy="3373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D720B4-5F09-4A48-AD46-5329094D371F}"/>
              </a:ext>
            </a:extLst>
          </p:cNvPr>
          <p:cNvSpPr txBox="1"/>
          <p:nvPr/>
        </p:nvSpPr>
        <p:spPr>
          <a:xfrm>
            <a:off x="1546194" y="2095130"/>
            <a:ext cx="1016493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54502726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0D5ACC2-C9C8-4A27-983F-BB6616F9B4A5}"/>
              </a:ext>
            </a:extLst>
          </p:cNvPr>
          <p:cNvSpPr txBox="1"/>
          <p:nvPr/>
        </p:nvSpPr>
        <p:spPr>
          <a:xfrm>
            <a:off x="568170" y="1218764"/>
            <a:ext cx="1080412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      </a:t>
            </a:r>
            <a:endParaRPr lang="en-US" sz="2400" b="1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>
              <a:lnSpc>
                <a:spcPct val="150000"/>
              </a:lnSpc>
            </a:pP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   เพื่อศึกษาและทำความเข้าใจเกี่ยวกับการออกแบบระบบควบคุม จากการทดลองและศึกษา พฤติกรรมของ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บนโปรแกรม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MATLAB Simulink</a:t>
            </a:r>
          </a:p>
          <a:p>
            <a:endParaRPr lang="en-US" sz="24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endParaRPr lang="en-US" sz="24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endParaRPr lang="en-US" sz="24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endParaRPr lang="en-US" sz="24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endParaRPr lang="en-US" sz="24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r>
              <a:rPr lang="en-US" sz="24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755295-0C9D-4EFA-B217-102D404EE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9996" y="3304713"/>
            <a:ext cx="1554162" cy="15541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96A1AB5-64B7-48C8-A146-6B282E4AB3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706" y="3063603"/>
            <a:ext cx="4026214" cy="21881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AF18E48-A275-4195-98D4-07D8C8C761F3}"/>
              </a:ext>
            </a:extLst>
          </p:cNvPr>
          <p:cNvSpPr txBox="1"/>
          <p:nvPr/>
        </p:nvSpPr>
        <p:spPr>
          <a:xfrm>
            <a:off x="9064101" y="6550223"/>
            <a:ext cx="3861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dirty="0"/>
              <a:t>ภาพจาก </a:t>
            </a:r>
            <a:r>
              <a:rPr lang="en-US" sz="1400" dirty="0"/>
              <a:t>https://www.mathworks.com/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9E8605-6F62-4042-B5A4-F35C3C086D9A}"/>
              </a:ext>
            </a:extLst>
          </p:cNvPr>
          <p:cNvSpPr txBox="1"/>
          <p:nvPr/>
        </p:nvSpPr>
        <p:spPr>
          <a:xfrm>
            <a:off x="819706" y="745724"/>
            <a:ext cx="954818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1.</a:t>
            </a:r>
            <a:r>
              <a:rPr lang="th-TH" sz="4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 จุดประสงค์ของโครงงาน</a:t>
            </a:r>
          </a:p>
          <a:p>
            <a:r>
              <a:rPr lang="en-US" sz="5400" dirty="0"/>
              <a:t>    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068242-2703-234B-8967-78E7AE692B65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3128290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20CF4-5A28-435E-BF71-65DA8E804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47" y="382880"/>
            <a:ext cx="10515600" cy="1325563"/>
          </a:xfrm>
        </p:spPr>
        <p:txBody>
          <a:bodyPr>
            <a:normAutofit/>
          </a:bodyPr>
          <a:lstStyle/>
          <a:p>
            <a:br>
              <a:rPr lang="th-TH" dirty="0"/>
            </a:b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3ADA63-AF6D-473E-8A79-56EBFF56404A}"/>
              </a:ext>
            </a:extLst>
          </p:cNvPr>
          <p:cNvSpPr txBox="1"/>
          <p:nvPr/>
        </p:nvSpPr>
        <p:spPr>
          <a:xfrm>
            <a:off x="598503" y="2001954"/>
            <a:ext cx="10873992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thaiDist">
              <a:lnSpc>
                <a:spcPct val="150000"/>
              </a:lnSpc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2.1 ระบบทั้งหมดจะทำการพัฒนาและ</a:t>
            </a:r>
            <a:r>
              <a:rPr lang="th-TH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จำลองขึ้นบนคอมพิวเตอร์</a:t>
            </a:r>
          </a:p>
          <a:p>
            <a:pPr algn="thaiDist">
              <a:lnSpc>
                <a:spcPct val="150000"/>
              </a:lnSpc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2.2 ศึกษาการเคลื่อนที่แบบ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altitude </a:t>
            </a:r>
            <a:r>
              <a:rPr lang="th-TH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และการหมุนแบบ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yaw </a:t>
            </a:r>
            <a:r>
              <a:rPr lang="th-TH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เท่านั้น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โดยที่ให้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lateral position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มีการเปลี่ยนแปลงน้อยมากๆ</a:t>
            </a:r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algn="thaiDist">
              <a:lnSpc>
                <a:spcPct val="150000"/>
              </a:lnSpc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2.3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Input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ของระบบคือมาจาก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user interface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ที่จะทำการ</a:t>
            </a:r>
            <a:r>
              <a:rPr lang="th-TH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ป้อน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Altitude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หรือความสูงที่ต้องการให้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เคลื่อนที่ไป </a:t>
            </a:r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algn="thaiDist">
              <a:lnSpc>
                <a:spcPct val="150000"/>
              </a:lnSpc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2.4 </a:t>
            </a:r>
            <a:r>
              <a:rPr lang="th-TH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ใช้แรงและแรงบิดที่เกิดจากมอเตอร์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ตามแนวแกนหมุนในการควบคุมการเคลื่อนที่ของ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Quadrotor</a:t>
            </a:r>
          </a:p>
          <a:p>
            <a:pPr algn="thaiDist">
              <a:lnSpc>
                <a:spcPct val="150000"/>
              </a:lnSpc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2.5 พารามิเตอร์ทางกายภาพต่างๆของระบบให้เป็น</a:t>
            </a:r>
            <a:r>
              <a:rPr lang="th-TH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ค่าคงที่</a:t>
            </a:r>
          </a:p>
          <a:p>
            <a:pPr algn="thaiDist">
              <a:lnSpc>
                <a:spcPct val="150000"/>
              </a:lnSpc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2.6</a:t>
            </a:r>
            <a:r>
              <a:rPr lang="th-TH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sensor </a:t>
            </a:r>
            <a:r>
              <a:rPr lang="th-TH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อย่างน้อย 2 ชนิด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ในการติดตั้งกับตัว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คือ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6-axis IMU sensor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และ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Range sensor</a:t>
            </a:r>
          </a:p>
          <a:p>
            <a:pPr algn="thaiDist">
              <a:lnSpc>
                <a:spcPct val="150000"/>
              </a:lnSpc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2.7 แสดงการ</a:t>
            </a:r>
            <a:r>
              <a:rPr lang="th-TH" dirty="0">
                <a:solidFill>
                  <a:schemeClr val="accent2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จำลองจากผลที่ได้เป็นกราฟ 3 มิติ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โดยเป็นกราฟระยะทางที่เคลื่อนที่และการหมุนเทียบกับเวลา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</a:p>
          <a:p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16A4A7-8429-C64E-9E08-5ABCEB62034F}"/>
              </a:ext>
            </a:extLst>
          </p:cNvPr>
          <p:cNvGrpSpPr/>
          <p:nvPr/>
        </p:nvGrpSpPr>
        <p:grpSpPr>
          <a:xfrm>
            <a:off x="7536227" y="5154031"/>
            <a:ext cx="1752941" cy="1318459"/>
            <a:chOff x="7582634" y="4901055"/>
            <a:chExt cx="1752941" cy="1318459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E1D2BA9-07F3-4BE5-9FEF-935FAE12AFE3}"/>
                </a:ext>
              </a:extLst>
            </p:cNvPr>
            <p:cNvSpPr/>
            <p:nvPr/>
          </p:nvSpPr>
          <p:spPr>
            <a:xfrm>
              <a:off x="7582634" y="5673166"/>
              <a:ext cx="674703" cy="36423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23D2D82-7BB9-4FC1-847F-FB85E51AEE70}"/>
                </a:ext>
              </a:extLst>
            </p:cNvPr>
            <p:cNvSpPr/>
            <p:nvPr/>
          </p:nvSpPr>
          <p:spPr>
            <a:xfrm>
              <a:off x="8501472" y="5855282"/>
              <a:ext cx="674703" cy="36423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64ED5BA-952A-4EB1-B56F-B996AF446D8B}"/>
                </a:ext>
              </a:extLst>
            </p:cNvPr>
            <p:cNvSpPr/>
            <p:nvPr/>
          </p:nvSpPr>
          <p:spPr>
            <a:xfrm>
              <a:off x="8660872" y="5308934"/>
              <a:ext cx="674703" cy="36423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F62FF1D-36D8-4B6F-866A-11037E9EF030}"/>
                </a:ext>
              </a:extLst>
            </p:cNvPr>
            <p:cNvSpPr/>
            <p:nvPr/>
          </p:nvSpPr>
          <p:spPr>
            <a:xfrm>
              <a:off x="7826769" y="5203018"/>
              <a:ext cx="674703" cy="36423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1" name="Minus Sign 10">
              <a:extLst>
                <a:ext uri="{FF2B5EF4-FFF2-40B4-BE49-F238E27FC236}">
                  <a16:creationId xmlns:a16="http://schemas.microsoft.com/office/drawing/2014/main" id="{55DC9255-F369-4C15-8B16-6465478B982B}"/>
                </a:ext>
              </a:extLst>
            </p:cNvPr>
            <p:cNvSpPr/>
            <p:nvPr/>
          </p:nvSpPr>
          <p:spPr>
            <a:xfrm rot="2638775">
              <a:off x="7798633" y="5510471"/>
              <a:ext cx="1346495" cy="332552"/>
            </a:xfrm>
            <a:prstGeom prst="mathMin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3" name="Minus Sign 12">
              <a:extLst>
                <a:ext uri="{FF2B5EF4-FFF2-40B4-BE49-F238E27FC236}">
                  <a16:creationId xmlns:a16="http://schemas.microsoft.com/office/drawing/2014/main" id="{DCF60CFF-A7F5-4472-B720-0B29DC5D4AD6}"/>
                </a:ext>
              </a:extLst>
            </p:cNvPr>
            <p:cNvSpPr/>
            <p:nvPr/>
          </p:nvSpPr>
          <p:spPr>
            <a:xfrm rot="20441555">
              <a:off x="7685908" y="5562431"/>
              <a:ext cx="1584001" cy="297552"/>
            </a:xfrm>
            <a:prstGeom prst="mathMin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67B7027-40A3-4FE2-A2A0-BA4E1BF7D4ED}"/>
                </a:ext>
              </a:extLst>
            </p:cNvPr>
            <p:cNvSpPr/>
            <p:nvPr/>
          </p:nvSpPr>
          <p:spPr>
            <a:xfrm>
              <a:off x="8310062" y="5584451"/>
              <a:ext cx="323635" cy="28803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FC1E6009-B02C-4E9B-A8A0-D15EAF710D40}"/>
                </a:ext>
              </a:extLst>
            </p:cNvPr>
            <p:cNvCxnSpPr/>
            <p:nvPr/>
          </p:nvCxnSpPr>
          <p:spPr>
            <a:xfrm flipV="1">
              <a:off x="8501472" y="4901055"/>
              <a:ext cx="0" cy="81015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36B996E-9AD2-9941-A7D3-BAD11FF621F6}"/>
              </a:ext>
            </a:extLst>
          </p:cNvPr>
          <p:cNvGrpSpPr/>
          <p:nvPr/>
        </p:nvGrpSpPr>
        <p:grpSpPr>
          <a:xfrm>
            <a:off x="9913245" y="4598335"/>
            <a:ext cx="1680252" cy="1552989"/>
            <a:chOff x="9852744" y="4693099"/>
            <a:chExt cx="1680252" cy="1552989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A3153A9-0690-40DE-B4E9-B2EFDDF65E70}"/>
                </a:ext>
              </a:extLst>
            </p:cNvPr>
            <p:cNvSpPr/>
            <p:nvPr/>
          </p:nvSpPr>
          <p:spPr>
            <a:xfrm>
              <a:off x="9977795" y="5198517"/>
              <a:ext cx="674703" cy="36423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D586B89-AA2E-40A5-A655-D4CE70210B80}"/>
                </a:ext>
              </a:extLst>
            </p:cNvPr>
            <p:cNvSpPr/>
            <p:nvPr/>
          </p:nvSpPr>
          <p:spPr>
            <a:xfrm>
              <a:off x="10858293" y="5292444"/>
              <a:ext cx="674703" cy="36423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451AD95-50C1-42F2-8F06-84AD322AED2C}"/>
                </a:ext>
              </a:extLst>
            </p:cNvPr>
            <p:cNvSpPr/>
            <p:nvPr/>
          </p:nvSpPr>
          <p:spPr>
            <a:xfrm>
              <a:off x="9852744" y="5710896"/>
              <a:ext cx="674703" cy="36423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C85370A-47A6-4D2F-A88D-37E66EB3AA2C}"/>
                </a:ext>
              </a:extLst>
            </p:cNvPr>
            <p:cNvSpPr/>
            <p:nvPr/>
          </p:nvSpPr>
          <p:spPr>
            <a:xfrm>
              <a:off x="10768282" y="5881856"/>
              <a:ext cx="674703" cy="36423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31" name="Minus Sign 30">
              <a:extLst>
                <a:ext uri="{FF2B5EF4-FFF2-40B4-BE49-F238E27FC236}">
                  <a16:creationId xmlns:a16="http://schemas.microsoft.com/office/drawing/2014/main" id="{A4509845-285E-4C58-A238-639E1E331EA5}"/>
                </a:ext>
              </a:extLst>
            </p:cNvPr>
            <p:cNvSpPr/>
            <p:nvPr/>
          </p:nvSpPr>
          <p:spPr>
            <a:xfrm rot="2638775">
              <a:off x="10040643" y="5510471"/>
              <a:ext cx="1346495" cy="332552"/>
            </a:xfrm>
            <a:prstGeom prst="mathMin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32" name="Minus Sign 31">
              <a:extLst>
                <a:ext uri="{FF2B5EF4-FFF2-40B4-BE49-F238E27FC236}">
                  <a16:creationId xmlns:a16="http://schemas.microsoft.com/office/drawing/2014/main" id="{74532629-B292-49A1-A512-FCA8CC5221EA}"/>
                </a:ext>
              </a:extLst>
            </p:cNvPr>
            <p:cNvSpPr/>
            <p:nvPr/>
          </p:nvSpPr>
          <p:spPr>
            <a:xfrm rot="9092741">
              <a:off x="9948378" y="5527470"/>
              <a:ext cx="1346495" cy="332552"/>
            </a:xfrm>
            <a:prstGeom prst="mathMin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6AF048A-0DC7-43D1-80B5-0217AA5FF48E}"/>
                </a:ext>
              </a:extLst>
            </p:cNvPr>
            <p:cNvSpPr/>
            <p:nvPr/>
          </p:nvSpPr>
          <p:spPr>
            <a:xfrm>
              <a:off x="10554758" y="5525229"/>
              <a:ext cx="323635" cy="288032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u="sng"/>
            </a:p>
          </p:txBody>
        </p:sp>
        <p:cxnSp>
          <p:nvCxnSpPr>
            <p:cNvPr id="35" name="Connector: Curved 34">
              <a:extLst>
                <a:ext uri="{FF2B5EF4-FFF2-40B4-BE49-F238E27FC236}">
                  <a16:creationId xmlns:a16="http://schemas.microsoft.com/office/drawing/2014/main" id="{E08143C0-0EAF-4D81-8E21-108E539C10A9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0626259" y="4785644"/>
              <a:ext cx="479374" cy="382241"/>
            </a:xfrm>
            <a:prstGeom prst="curvedConnector3">
              <a:avLst>
                <a:gd name="adj1" fmla="val -48152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ctor: Curved 49">
              <a:extLst>
                <a:ext uri="{FF2B5EF4-FFF2-40B4-BE49-F238E27FC236}">
                  <a16:creationId xmlns:a16="http://schemas.microsoft.com/office/drawing/2014/main" id="{DD48542D-AE74-4823-B954-39D3196E31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62109" y="4693099"/>
              <a:ext cx="441574" cy="396493"/>
            </a:xfrm>
            <a:prstGeom prst="curvedConnector3">
              <a:avLst>
                <a:gd name="adj1" fmla="val -24387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EE51409-479F-874C-9735-3E1390AB7540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E7749D4-EA07-8445-92B4-113AF842CC3C}"/>
              </a:ext>
            </a:extLst>
          </p:cNvPr>
          <p:cNvSpPr txBox="1"/>
          <p:nvPr/>
        </p:nvSpPr>
        <p:spPr>
          <a:xfrm>
            <a:off x="819706" y="745724"/>
            <a:ext cx="954818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2. </a:t>
            </a:r>
            <a:r>
              <a:rPr lang="th-TH" sz="4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ขอบเขตของโครงงาน</a:t>
            </a:r>
          </a:p>
          <a:p>
            <a:r>
              <a:rPr lang="en-US" sz="5400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43109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C2542-C917-43BB-9914-6B02751C9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051" y="1995696"/>
            <a:ext cx="10058400" cy="4023360"/>
          </a:xfrm>
        </p:spPr>
        <p:txBody>
          <a:bodyPr/>
          <a:lstStyle/>
          <a:p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แบ่งหน้าที่การทำงานของระบบ เป็น </a:t>
            </a:r>
            <a:r>
              <a:rPr lang="th-TH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 ส่วน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คือ</a:t>
            </a:r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201168" lvl="1" indent="0">
              <a:buNone/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3.1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Quadrotor Model</a:t>
            </a:r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201168" lvl="1" indent="0">
              <a:buNone/>
            </a:pPr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201168" lvl="1" indent="0">
              <a:buNone/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3.2 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Control System</a:t>
            </a:r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201168" lvl="1" indent="0">
              <a:buNone/>
            </a:pPr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201168" lvl="1" indent="0">
              <a:buNone/>
            </a:pP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3.3  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Estimation</a:t>
            </a:r>
            <a:endParaRPr lang="th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endParaRPr lang="en-US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439AA16-32A4-FA4D-9258-7B00620F0EBA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3CDAA81-7405-F34D-B39C-7AF803C19D0D}"/>
              </a:ext>
            </a:extLst>
          </p:cNvPr>
          <p:cNvSpPr txBox="1"/>
          <p:nvPr/>
        </p:nvSpPr>
        <p:spPr>
          <a:xfrm>
            <a:off x="819706" y="745724"/>
            <a:ext cx="95481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3. </a:t>
            </a:r>
            <a:r>
              <a:rPr lang="th-TH" sz="4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การจำแนกของระบบ</a:t>
            </a:r>
            <a:r>
              <a:rPr lang="en-US" sz="5400" dirty="0"/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3198824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FF9BB6C-146E-44B4-A715-D887B93FB5E4}"/>
              </a:ext>
            </a:extLst>
          </p:cNvPr>
          <p:cNvSpPr txBox="1"/>
          <p:nvPr/>
        </p:nvSpPr>
        <p:spPr>
          <a:xfrm>
            <a:off x="1882067" y="1045211"/>
            <a:ext cx="3737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1168" lvl="1" indent="0">
              <a:buNone/>
            </a:pPr>
            <a:r>
              <a:rPr lang="en-US" sz="2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Model</a:t>
            </a:r>
            <a:endParaRPr lang="th-TH" sz="2800" b="1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902226-D803-4C88-9544-56943F3300AB}"/>
              </a:ext>
            </a:extLst>
          </p:cNvPr>
          <p:cNvSpPr txBox="1"/>
          <p:nvPr/>
        </p:nvSpPr>
        <p:spPr>
          <a:xfrm>
            <a:off x="967667" y="754013"/>
            <a:ext cx="1384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3.1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F5BAED-91A6-4B58-8785-32AA2D60BBD9}"/>
              </a:ext>
            </a:extLst>
          </p:cNvPr>
          <p:cNvSpPr txBox="1"/>
          <p:nvPr/>
        </p:nvSpPr>
        <p:spPr>
          <a:xfrm>
            <a:off x="1204404" y="1968541"/>
            <a:ext cx="9783192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ทำ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Controller’s Model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และ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Dynamic Model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ของระบบ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Controller’s Model </a:t>
            </a:r>
            <a:r>
              <a:rPr lang="th-TH" sz="20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มี 3 ส่วน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คือ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Altitude, Attitude </a:t>
            </a:r>
            <a:r>
              <a:rPr lang="th-TH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และ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Lateral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Dynamic Model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คือ การ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model</a:t>
            </a:r>
            <a:r>
              <a:rPr lang="th-TH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การเคลื่อนที่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73876B-021B-4D86-B816-16670C94147E}"/>
              </a:ext>
            </a:extLst>
          </p:cNvPr>
          <p:cNvSpPr txBox="1"/>
          <p:nvPr/>
        </p:nvSpPr>
        <p:spPr>
          <a:xfrm>
            <a:off x="1169634" y="3459838"/>
            <a:ext cx="9199484" cy="2412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รายวิชาที่นำมาประยุกต์ใช้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92D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FRA131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(Basic Mechanics for Robotics and Automation Engineering)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ทำให้เข้าใจ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dynamic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และพฤติกรรมพื้นฐานของ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92D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FRA231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(Robotics Modeling and Experimentation) 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ใช้ศึกษา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mathematics model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และ</a:t>
            </a:r>
            <a:r>
              <a:rPr lang="th-TH" dirty="0" err="1">
                <a:latin typeface="SUKHUMVITSET-TEXT" panose="02000506000000020004" pitchFamily="2" charset="-34"/>
                <a:cs typeface="SUKHUMVITSET-TEXT" panose="02000506000000020004" pitchFamily="2" charset="-34"/>
              </a:rPr>
              <a:t>การทำ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state-space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representation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92D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FRA333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(Kinematics for Robotics System)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ใช้ความรู้เรื่องพิกัดเฟรม และ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rotation matrix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3E9FD90-C436-7746-BADC-0862709FB273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39307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0FC9EC-A31E-46CB-A1E6-34C0DB6B7B7A}"/>
              </a:ext>
            </a:extLst>
          </p:cNvPr>
          <p:cNvSpPr txBox="1"/>
          <p:nvPr/>
        </p:nvSpPr>
        <p:spPr>
          <a:xfrm>
            <a:off x="1091954" y="816157"/>
            <a:ext cx="1384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5DAD3-905A-4F81-8763-02C824538E97}"/>
              </a:ext>
            </a:extLst>
          </p:cNvPr>
          <p:cNvSpPr txBox="1"/>
          <p:nvPr/>
        </p:nvSpPr>
        <p:spPr>
          <a:xfrm>
            <a:off x="2112886" y="1133988"/>
            <a:ext cx="3737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1168" lvl="1" indent="0">
              <a:buNone/>
            </a:pPr>
            <a:r>
              <a:rPr lang="en-US" sz="2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Control System</a:t>
            </a:r>
            <a:endParaRPr lang="th-TH" sz="2800" b="1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BA96CF-828C-C44C-AACA-2F33A93CBA6A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A302FD4-6CF8-FB4C-AE68-9A8AA397B679}"/>
              </a:ext>
            </a:extLst>
          </p:cNvPr>
          <p:cNvSpPr txBox="1"/>
          <p:nvPr/>
        </p:nvSpPr>
        <p:spPr>
          <a:xfrm>
            <a:off x="1091954" y="2057318"/>
            <a:ext cx="7288568" cy="3741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Control System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ของ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แบ่งเป็น 3 ส่วน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โดยที่จะใช้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PID Controller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เป็นหลัก</a:t>
            </a:r>
            <a:endParaRPr lang="en-US" sz="20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Altitude Control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         	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ใช้เพื่อควบคุม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</a:t>
            </a:r>
            <a:r>
              <a:rPr lang="th-TH" sz="2000" b="1" dirty="0">
                <a:solidFill>
                  <a:srgbClr val="92D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ไปยังตำแหน่งที่ต้องการ</a:t>
            </a:r>
            <a:endParaRPr lang="en-US" sz="2000" b="1" dirty="0">
              <a:solidFill>
                <a:srgbClr val="92D050"/>
              </a:solidFill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Attitude Control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       	Orientation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จะอธิบายในรูปของ </a:t>
            </a:r>
            <a:r>
              <a:rPr lang="en-US" sz="2000" b="1" dirty="0">
                <a:solidFill>
                  <a:srgbClr val="92D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Euler’s angle</a:t>
            </a:r>
          </a:p>
          <a:p>
            <a:pPr marL="457200" indent="-457200">
              <a:lnSpc>
                <a:spcPct val="150000"/>
              </a:lnSpc>
              <a:buAutoNum type="arabicPeriod" startAt="3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Lateral Control</a:t>
            </a:r>
            <a:endParaRPr lang="th-TH" sz="2000" dirty="0">
              <a:solidFill>
                <a:schemeClr val="accent1">
                  <a:lumMod val="75000"/>
                </a:schemeClr>
              </a:solidFill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  <a:p>
            <a:pPr lvl="2">
              <a:lnSpc>
                <a:spcPct val="150000"/>
              </a:lnSpc>
            </a:pP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pitch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และ </a:t>
            </a:r>
            <a:r>
              <a:rPr lang="en-US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roll 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ก็จะถูกใช้ใน</a:t>
            </a:r>
            <a:r>
              <a:rPr lang="th-TH" sz="2000" dirty="0" err="1">
                <a:latin typeface="SUKHUMVITSET-TEXT" panose="02000506000000020004" pitchFamily="2" charset="-34"/>
                <a:cs typeface="SUKHUMVITSET-TEXT" panose="02000506000000020004" pitchFamily="2" charset="-34"/>
              </a:rPr>
              <a:t>การทำ</a:t>
            </a:r>
            <a:r>
              <a:rPr lang="th-TH" sz="20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ระบบควบคุมด้วย</a:t>
            </a:r>
            <a:endParaRPr lang="en-US" sz="20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681628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50FC9EC-A31E-46CB-A1E6-34C0DB6B7B7A}"/>
              </a:ext>
            </a:extLst>
          </p:cNvPr>
          <p:cNvSpPr txBox="1"/>
          <p:nvPr/>
        </p:nvSpPr>
        <p:spPr>
          <a:xfrm>
            <a:off x="1091954" y="816157"/>
            <a:ext cx="1384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5DAD3-905A-4F81-8763-02C824538E97}"/>
              </a:ext>
            </a:extLst>
          </p:cNvPr>
          <p:cNvSpPr txBox="1"/>
          <p:nvPr/>
        </p:nvSpPr>
        <p:spPr>
          <a:xfrm>
            <a:off x="2112886" y="1133988"/>
            <a:ext cx="3737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1168" lvl="1" indent="0">
              <a:buNone/>
            </a:pPr>
            <a:r>
              <a:rPr lang="en-US" sz="2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Control System</a:t>
            </a:r>
            <a:endParaRPr lang="th-TH" sz="2800" b="1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BA96CF-828C-C44C-AACA-2F33A93CBA6A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FAC362-963B-DC4F-ADD9-4592B22F79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71" y="2203258"/>
            <a:ext cx="5073748" cy="3805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3E2B91E-7018-9B47-8E50-6F2F979D6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1919" y="2132826"/>
            <a:ext cx="2044700" cy="2006600"/>
          </a:xfrm>
          <a:prstGeom prst="rect">
            <a:avLst/>
          </a:prstGeom>
        </p:spPr>
      </p:pic>
      <p:pic>
        <p:nvPicPr>
          <p:cNvPr id="11" name="Picture 10" descr="Diagram, schematic&#10;&#10;Description automatically generated">
            <a:extLst>
              <a:ext uri="{FF2B5EF4-FFF2-40B4-BE49-F238E27FC236}">
                <a16:creationId xmlns:a16="http://schemas.microsoft.com/office/drawing/2014/main" id="{F89F0734-15E8-C04F-A945-85B7BA8027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769" y="3955468"/>
            <a:ext cx="2159000" cy="2692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2749C29-BB66-E445-9147-70E6A8419666}"/>
              </a:ext>
            </a:extLst>
          </p:cNvPr>
          <p:cNvSpPr txBox="1"/>
          <p:nvPr/>
        </p:nvSpPr>
        <p:spPr>
          <a:xfrm>
            <a:off x="7686619" y="2902532"/>
            <a:ext cx="33762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hovering situation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structure is symmetrical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moments of inertia along the x axis and y axis are equaled</a:t>
            </a:r>
            <a:endParaRPr lang="en-TH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D0044F-BEC5-7948-9FF8-EB7EB22C00CE}"/>
              </a:ext>
            </a:extLst>
          </p:cNvPr>
          <p:cNvSpPr txBox="1"/>
          <p:nvPr/>
        </p:nvSpPr>
        <p:spPr>
          <a:xfrm>
            <a:off x="7686619" y="5476137"/>
            <a:ext cx="36153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H. </a:t>
            </a:r>
            <a:r>
              <a:rPr lang="en-US" sz="1200" dirty="0" err="1">
                <a:latin typeface="SUKHUMVITSET-TEXT" panose="02000506000000020004" pitchFamily="2" charset="-34"/>
                <a:cs typeface="SUKHUMVITSET-TEXT" panose="02000506000000020004" pitchFamily="2" charset="-34"/>
              </a:rPr>
              <a:t>Bolandi</a:t>
            </a:r>
            <a:r>
              <a:rPr lang="en-US" sz="12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, M. Rezaei, R. </a:t>
            </a:r>
            <a:r>
              <a:rPr lang="en-US" sz="1200" dirty="0" err="1">
                <a:latin typeface="SUKHUMVITSET-TEXT" panose="02000506000000020004" pitchFamily="2" charset="-34"/>
                <a:cs typeface="SUKHUMVITSET-TEXT" panose="02000506000000020004" pitchFamily="2" charset="-34"/>
              </a:rPr>
              <a:t>Mohsenipour</a:t>
            </a:r>
            <a:r>
              <a:rPr lang="en-US" sz="12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, H. Nemati and S. </a:t>
            </a:r>
            <a:r>
              <a:rPr lang="en-US" sz="1200" dirty="0" err="1">
                <a:latin typeface="SUKHUMVITSET-TEXT" panose="02000506000000020004" pitchFamily="2" charset="-34"/>
                <a:cs typeface="SUKHUMVITSET-TEXT" panose="02000506000000020004" pitchFamily="2" charset="-34"/>
              </a:rPr>
              <a:t>Smailzadeh</a:t>
            </a:r>
            <a:r>
              <a:rPr lang="en-US" sz="12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, "Attitude Control of a Quadrotor with Optimized PID Controller," </a:t>
            </a:r>
            <a:r>
              <a:rPr lang="en-US" sz="1200" i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Intelligent Control and Automation</a:t>
            </a:r>
            <a:endParaRPr lang="en-TH" sz="12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03992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Text, letter&#10;&#10;Description automatically generated">
            <a:extLst>
              <a:ext uri="{FF2B5EF4-FFF2-40B4-BE49-F238E27FC236}">
                <a16:creationId xmlns:a16="http://schemas.microsoft.com/office/drawing/2014/main" id="{59A6AF6D-51DE-044C-935B-1393CA46A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150" y="2127362"/>
            <a:ext cx="4661877" cy="3344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0FC9EC-A31E-46CB-A1E6-34C0DB6B7B7A}"/>
              </a:ext>
            </a:extLst>
          </p:cNvPr>
          <p:cNvSpPr txBox="1"/>
          <p:nvPr/>
        </p:nvSpPr>
        <p:spPr>
          <a:xfrm>
            <a:off x="1091954" y="816157"/>
            <a:ext cx="1384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3.2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5DAD3-905A-4F81-8763-02C824538E97}"/>
              </a:ext>
            </a:extLst>
          </p:cNvPr>
          <p:cNvSpPr txBox="1"/>
          <p:nvPr/>
        </p:nvSpPr>
        <p:spPr>
          <a:xfrm>
            <a:off x="2112886" y="1133988"/>
            <a:ext cx="37374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1168" lvl="1" indent="0">
              <a:buNone/>
            </a:pPr>
            <a:r>
              <a:rPr lang="en-US" sz="28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Control System</a:t>
            </a:r>
            <a:endParaRPr lang="th-TH" sz="2800" b="1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BA96CF-828C-C44C-AACA-2F33A93CBA6A}"/>
              </a:ext>
            </a:extLst>
          </p:cNvPr>
          <p:cNvCxnSpPr>
            <a:cxnSpLocks/>
          </p:cNvCxnSpPr>
          <p:nvPr/>
        </p:nvCxnSpPr>
        <p:spPr>
          <a:xfrm>
            <a:off x="568171" y="1669054"/>
            <a:ext cx="108041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4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462C27D0-6734-8540-A49F-FC261B1210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97" y="2127362"/>
            <a:ext cx="3495739" cy="1562876"/>
          </a:xfr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8DF7B17-0FB4-EA4D-A137-B09BFDFF82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635" y="1975039"/>
            <a:ext cx="3497016" cy="1738953"/>
          </a:xfrm>
          <a:prstGeom prst="rect">
            <a:avLst/>
          </a:prstGeom>
        </p:spPr>
      </p:pic>
      <p:pic>
        <p:nvPicPr>
          <p:cNvPr id="9" name="Picture 8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CCB8B6D4-49B0-6E41-A12F-19E47B1951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136" y="3963582"/>
            <a:ext cx="3825698" cy="1738953"/>
          </a:xfrm>
          <a:prstGeom prst="rect">
            <a:avLst/>
          </a:prstGeom>
        </p:spPr>
      </p:pic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1782C150-DD4A-E141-AD03-B0198EA98B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729" y="3939828"/>
            <a:ext cx="3604183" cy="156287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0D1E510-EA63-EC4B-A843-5635440B7B60}"/>
              </a:ext>
            </a:extLst>
          </p:cNvPr>
          <p:cNvSpPr txBox="1"/>
          <p:nvPr/>
        </p:nvSpPr>
        <p:spPr>
          <a:xfrm>
            <a:off x="5184046" y="5929669"/>
            <a:ext cx="7863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T. </a:t>
            </a:r>
            <a:r>
              <a:rPr lang="en-US" sz="1400" dirty="0" err="1">
                <a:latin typeface="SUKHUMVITSET-TEXT" panose="02000506000000020004" pitchFamily="2" charset="-34"/>
                <a:cs typeface="SUKHUMVITSET-TEXT" panose="02000506000000020004" pitchFamily="2" charset="-34"/>
              </a:rPr>
              <a:t>Bresciani</a:t>
            </a:r>
            <a:r>
              <a:rPr lang="en-US" sz="14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, "Modelling, Identification and Control of a Quadrotor </a:t>
            </a:r>
            <a:r>
              <a:rPr lang="en-US" sz="1400" dirty="0" err="1">
                <a:latin typeface="SUKHUMVITSET-TEXT" panose="02000506000000020004" pitchFamily="2" charset="-34"/>
                <a:cs typeface="SUKHUMVITSET-TEXT" panose="02000506000000020004" pitchFamily="2" charset="-34"/>
              </a:rPr>
              <a:t>Helicoptor</a:t>
            </a:r>
            <a:r>
              <a:rPr lang="en-US" sz="1400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”</a:t>
            </a:r>
            <a:endParaRPr lang="en-TH" sz="1400" dirty="0">
              <a:latin typeface="SUKHUMVITSET-TEXT" panose="02000506000000020004" pitchFamily="2" charset="-34"/>
              <a:cs typeface="SUKHUMVITSET-TEXT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534512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B2FE2CF-3E29-4651-9D1A-B2B168AF4560}"/>
              </a:ext>
            </a:extLst>
          </p:cNvPr>
          <p:cNvSpPr/>
          <p:nvPr/>
        </p:nvSpPr>
        <p:spPr>
          <a:xfrm>
            <a:off x="1013534" y="1553592"/>
            <a:ext cx="10164932" cy="3373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57273E-42B3-46F6-9FDA-76A801686CAD}"/>
              </a:ext>
            </a:extLst>
          </p:cNvPr>
          <p:cNvSpPr txBox="1"/>
          <p:nvPr/>
        </p:nvSpPr>
        <p:spPr>
          <a:xfrm>
            <a:off x="1013534" y="1328765"/>
            <a:ext cx="9951868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th-TH" sz="24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จากการศึกษาบทวิจัย</a:t>
            </a:r>
            <a:r>
              <a:rPr lang="en-US" sz="2400" b="1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ของ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T. </a:t>
            </a:r>
            <a:r>
              <a:rPr lang="en-US" dirty="0" err="1">
                <a:latin typeface="SUKHUMVITSET-TEXT" panose="02000506000000020004" pitchFamily="2" charset="-34"/>
                <a:cs typeface="SUKHUMVITSET-TEXT" panose="02000506000000020004" pitchFamily="2" charset="-34"/>
              </a:rPr>
              <a:t>Bresciani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ได้พบว่าการจะควบคุม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quadrotor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ต้อง</a:t>
            </a:r>
            <a:r>
              <a:rPr lang="th-TH" dirty="0">
                <a:solidFill>
                  <a:schemeClr val="accent6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thrust</a:t>
            </a:r>
            <a:r>
              <a:rPr lang="th-TH" dirty="0">
                <a:solidFill>
                  <a:schemeClr val="accent6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,roll</a:t>
            </a:r>
            <a:r>
              <a:rPr lang="th-TH" dirty="0">
                <a:solidFill>
                  <a:schemeClr val="accent6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,pitch</a:t>
            </a:r>
            <a:r>
              <a:rPr lang="th-TH" dirty="0">
                <a:solidFill>
                  <a:schemeClr val="accent6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 และ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yaw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แต่ว่าตัวแปรที่กล่าวมาไม่ได้ส่งผลกับความเร็วของแต่ละใบพัดโดยตรง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อีกทั้ง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dynamic model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จะทำบน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Body frame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แต่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desired pose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จะถูก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input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บน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Global frame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ทำให้เกิดความซับซ้อนในส่วนของ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dynamic equation   </a:t>
            </a:r>
            <a:r>
              <a:rPr lang="th-TH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ทางกลุ่มจึงเลือกที่จะคำนวณหาสมการ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dynamic equation </a:t>
            </a:r>
            <a:r>
              <a:rPr lang="th-TH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บน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Global frame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45B40E-9418-412C-874B-609E2015B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358" y="3676420"/>
            <a:ext cx="3676650" cy="25812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1DB0E1-A146-4C21-8C5E-9975A9F4FE2C}"/>
              </a:ext>
            </a:extLst>
          </p:cNvPr>
          <p:cNvSpPr txBox="1"/>
          <p:nvPr/>
        </p:nvSpPr>
        <p:spPr>
          <a:xfrm>
            <a:off x="1013534" y="3865159"/>
            <a:ext cx="8875451" cy="750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รายวิชาที่นำมาประยุกต์ใช้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92D050"/>
                </a:solidFill>
                <a:latin typeface="SUKHUMVITSET-TEXT" panose="02000506000000020004" pitchFamily="2" charset="-34"/>
                <a:cs typeface="SUKHUMVITSET-TEXT" panose="02000506000000020004" pitchFamily="2" charset="-34"/>
              </a:rPr>
              <a:t>FRA233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 (Control Engineering for Robotics) </a:t>
            </a:r>
            <a:r>
              <a:rPr lang="th-TH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ใช้ </a:t>
            </a:r>
            <a:r>
              <a:rPr lang="en-US" dirty="0">
                <a:latin typeface="SUKHUMVITSET-TEXT" panose="02000506000000020004" pitchFamily="2" charset="-34"/>
                <a:cs typeface="SUKHUMVITSET-TEXT" panose="02000506000000020004" pitchFamily="2" charset="-34"/>
              </a:rPr>
              <a:t>PID control</a:t>
            </a:r>
          </a:p>
        </p:txBody>
      </p:sp>
    </p:spTree>
    <p:extLst>
      <p:ext uri="{BB962C8B-B14F-4D97-AF65-F5344CB8AC3E}">
        <p14:creationId xmlns:p14="http://schemas.microsoft.com/office/powerpoint/2010/main" val="1246123413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</TotalTime>
  <Words>750</Words>
  <Application>Microsoft Macintosh PowerPoint</Application>
  <PresentationFormat>Widescreen</PresentationFormat>
  <Paragraphs>91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SUKHUMVITSET-TEXT</vt:lpstr>
      <vt:lpstr>Wingdings</vt:lpstr>
      <vt:lpstr>Office Theme</vt:lpstr>
      <vt:lpstr>Quadrotor Three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Quadrotor Three</dc:title>
  <dc:creator>NATTASIT PHAISALRITTIWONG</dc:creator>
  <cp:lastModifiedBy>pakapak silpapinun</cp:lastModifiedBy>
  <cp:revision>5</cp:revision>
  <dcterms:created xsi:type="dcterms:W3CDTF">2021-09-05T18:43:28Z</dcterms:created>
  <dcterms:modified xsi:type="dcterms:W3CDTF">2021-09-07T02:56:14Z</dcterms:modified>
</cp:coreProperties>
</file>

<file path=docProps/thumbnail.jpeg>
</file>